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91" r:id="rId2"/>
    <p:sldId id="388" r:id="rId3"/>
    <p:sldId id="397" r:id="rId4"/>
    <p:sldId id="395" r:id="rId5"/>
    <p:sldId id="389" r:id="rId6"/>
    <p:sldId id="396" r:id="rId7"/>
    <p:sldId id="392" r:id="rId8"/>
    <p:sldId id="391" r:id="rId9"/>
    <p:sldId id="387" r:id="rId10"/>
    <p:sldId id="398" r:id="rId11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8000"/>
    <a:srgbClr val="0066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95" autoAdjust="0"/>
    <p:restoredTop sz="96404" autoAdjust="0"/>
  </p:normalViewPr>
  <p:slideViewPr>
    <p:cSldViewPr>
      <p:cViewPr varScale="1">
        <p:scale>
          <a:sx n="148" d="100"/>
          <a:sy n="148" d="100"/>
        </p:scale>
        <p:origin x="288" y="10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102637-A3A1-4840-95C1-15B1A508B85E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01236-2466-45A1-A9C7-65AD6D223C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313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26.09.2019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AE06-B9D5-452D-B276-8D0D5248B40A}" type="datetime1">
              <a:rPr lang="ru-RU" smtClean="0"/>
              <a:pPr/>
              <a:t>26.09.2019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2C4E7-EDB4-433F-BCE0-54853795C8A0}" type="datetime1">
              <a:rPr lang="ru-RU" smtClean="0"/>
              <a:pPr/>
              <a:t>26.09.2019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801BC-896E-453E-98F6-7359CDD6A7F7}" type="datetime1">
              <a:rPr lang="ru-RU" smtClean="0"/>
              <a:pPr/>
              <a:t>26.09.2019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FA28-C91B-4BC3-A791-3557E3AD6F6A}" type="datetime1">
              <a:rPr lang="ru-RU" smtClean="0"/>
              <a:pPr/>
              <a:t>26.09.2019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771E-9FEE-4A24-86D5-14ED6E631671}" type="datetime1">
              <a:rPr lang="ru-RU" smtClean="0"/>
              <a:pPr/>
              <a:t>26.09.2019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56FA-51F2-40CF-BF55-CA265C94603D}" type="datetime1">
              <a:rPr lang="ru-RU" smtClean="0"/>
              <a:pPr/>
              <a:t>26.09.2019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14901-53ED-4D1A-A602-33535EC6B986}" type="datetime1">
              <a:rPr lang="ru-RU" smtClean="0"/>
              <a:pPr/>
              <a:t>26.09.2019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3DDA3-3429-4449-8565-534CC7AEE748}" type="datetime1">
              <a:rPr lang="ru-RU" smtClean="0"/>
              <a:pPr/>
              <a:t>26.09.2019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686F-ABA4-402F-8BB7-6A21A359CB38}" type="datetime1">
              <a:rPr lang="ru-RU" smtClean="0"/>
              <a:pPr/>
              <a:t>26.09.2019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ED6C-920B-4A36-9CCE-4EE7A8A5BB8B}" type="datetime1">
              <a:rPr lang="ru-RU" smtClean="0"/>
              <a:pPr/>
              <a:t>26.09.2019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D11B-1857-412B-9F07-C51807204C88}" type="datetime1">
              <a:rPr lang="ru-RU" smtClean="0"/>
              <a:pPr/>
              <a:t>26.09.2019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1CA75-EC98-47B4-B63E-3CD204253CE1}" type="datetime1">
              <a:rPr lang="ru-RU" smtClean="0"/>
              <a:pPr/>
              <a:t>26.09.2019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4355"/>
            <a:ext cx="9217024" cy="51435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1295635" y="1275606"/>
            <a:ext cx="6408713" cy="218517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Актуальные вопросы </a:t>
            </a:r>
          </a:p>
          <a:p>
            <a:pPr lvl="0" algn="ctr" defTabSz="685749"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профессионального развития работников образования Республики Татарстан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 defTabSz="685749"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3291830"/>
            <a:ext cx="43924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b="1" dirty="0" err="1" smtClean="0">
                <a:solidFill>
                  <a:srgbClr val="0070C0"/>
                </a:solidFill>
              </a:rPr>
              <a:t>И.Г.Хадиуллин</a:t>
            </a:r>
            <a:r>
              <a:rPr lang="ru-RU" b="1" dirty="0" smtClean="0">
                <a:solidFill>
                  <a:srgbClr val="0070C0"/>
                </a:solidFill>
              </a:rPr>
              <a:t>, первый заместитель министра образования и науки Республики Татарстан</a:t>
            </a: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7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09578"/>
            <a:ext cx="876383" cy="86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9" y="524"/>
            <a:ext cx="9144000" cy="517308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73629"/>
            <a:ext cx="6120680" cy="421556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Финансирование 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 обучение отдельных 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направлений</a:t>
            </a:r>
            <a:endParaRPr lang="ru-RU" sz="18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5536" y="558251"/>
            <a:ext cx="8136904" cy="3177481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Обучение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тьюторов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школ по цифровым образовательным технологиям (КФУ, ЕИ КФУ, ТИСБИ, ИРО РТ) – 2 833,6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тыс.руб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sz="2000" u="sng" dirty="0" smtClean="0">
                <a:solidFill>
                  <a:schemeClr val="accent1">
                    <a:lumMod val="75000"/>
                  </a:schemeClr>
                </a:solidFill>
              </a:rPr>
              <a:t>(оплачено 1 813 536,0)</a:t>
            </a:r>
          </a:p>
          <a:p>
            <a:endParaRPr lang="ru-RU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Обучение учителей с глубокими профессиональными дефицитами (низкие результаты обучения) (КФУ, НГПУ, ИРО РТ) – 1 163, 6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тыс.руб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sz="2000" u="sng" dirty="0" smtClean="0">
                <a:solidFill>
                  <a:schemeClr val="accent1">
                    <a:lumMod val="75000"/>
                  </a:schemeClr>
                </a:solidFill>
              </a:rPr>
              <a:t>(оплачено 952 106, 4)</a:t>
            </a:r>
          </a:p>
          <a:p>
            <a:endParaRPr lang="ru-RU" sz="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ПК классных руководителей по актуальным вопросам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воспитания  (КФУ, НГПУ, ЕИ КФУ) – 913,5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тыс.руб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endParaRPr lang="ru-RU" sz="9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ПК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зам.директоров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ПО по воспитательной работе (ИРО РТ) – 145 082, </a:t>
            </a:r>
            <a:r>
              <a:rPr lang="ru-RU" sz="2000" smtClean="0">
                <a:solidFill>
                  <a:schemeClr val="accent1">
                    <a:lumMod val="75000"/>
                  </a:schemeClr>
                </a:solidFill>
              </a:rPr>
              <a:t>88 руб.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(145 082,88) 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93372" y="4030189"/>
            <a:ext cx="54141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 1 часа обучения 62 рубля 97 копеек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180" y="26747"/>
            <a:ext cx="933820" cy="54331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36099" y="3660857"/>
            <a:ext cx="77903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Объемы финансирования ПК в 2019 году составляют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64"/>
            <a:ext cx="9144000" cy="51730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15616" y="99741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Профессиональные стандарты в сфере образования (с 01.01.2020г)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84220"/>
            <a:ext cx="1080120" cy="62843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87435" y="867377"/>
            <a:ext cx="665291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Педагог (деятельность в сфере дошкольного, начального общего, основного общего, среднего общего образования) (воспитатель, учитель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)»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600" b="1" dirty="0" smtClean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«Педагог дополнительного образования детей и взрослых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ru-RU" sz="1600" b="1" dirty="0" smtClean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«Специалист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области воспитания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«Педагог-психолог (психолог в сфере образования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)»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«Педагог профессионального обучения, профессионального образования и дополнительного профессионального образования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18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286"/>
            <a:ext cx="9144000" cy="5173087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1074821" y="2355726"/>
            <a:ext cx="6913719" cy="594066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6">
                  <a:lumMod val="50000"/>
                </a:schemeClr>
              </a:buClr>
              <a:buNone/>
            </a:pP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6894" y="4232490"/>
            <a:ext cx="6369105" cy="323159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ctr">
              <a:spcBef>
                <a:spcPts val="1000"/>
              </a:spcBef>
              <a:defRPr/>
            </a:pPr>
            <a:endParaRPr lang="ru-RU" sz="15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71600" y="154507"/>
            <a:ext cx="6856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Национальный проект «Образование»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758385" y="2078648"/>
            <a:ext cx="1505855" cy="1107990"/>
          </a:xfrm>
          <a:prstGeom prst="rect">
            <a:avLst/>
          </a:prstGeom>
          <a:ln w="12700">
            <a:noFill/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6600" b="1" dirty="0">
                <a:solidFill>
                  <a:srgbClr val="C00000"/>
                </a:solidFill>
              </a:rPr>
              <a:t>10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9834" y="2304794"/>
            <a:ext cx="28676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A8246E"/>
                </a:solidFill>
              </a:rPr>
              <a:t>ФП «Современная школа»</a:t>
            </a:r>
            <a:endParaRPr lang="ru-RU" sz="1600" dirty="0">
              <a:solidFill>
                <a:srgbClr val="A8246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02296" y="2543393"/>
            <a:ext cx="28057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ФП «Успех каждого ребенка»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9444" y="3012210"/>
            <a:ext cx="27461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ФП «Поддержка семей, имеющих детей»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8233" y="1549950"/>
            <a:ext cx="27989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ФП «Цифровая образовательная среда»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20072" y="1455830"/>
            <a:ext cx="3079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ФП «Новые возможности для каждого»</a:t>
            </a:r>
            <a:endParaRPr lang="ru-RU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75856" y="1067964"/>
            <a:ext cx="21394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C00000"/>
                </a:solidFill>
              </a:rPr>
              <a:t>ФП «Учитель будущего»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15291" y="3011878"/>
            <a:ext cx="31933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200" b="1" dirty="0">
                <a:solidFill>
                  <a:srgbClr val="0070C0"/>
                </a:solidFill>
              </a:rPr>
              <a:t>ФП «Молодые профессионалы (Повышение конкурентоспособности профессионального образования)»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895757" y="3551418"/>
            <a:ext cx="2351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rgbClr val="FFC000"/>
                </a:solidFill>
              </a:rPr>
              <a:t>ФП «Социальные лифты для каждого»</a:t>
            </a:r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80053" y="2051644"/>
            <a:ext cx="32204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chemeClr val="accent3"/>
                </a:solidFill>
              </a:rPr>
              <a:t>ФП «Эксперт образования»</a:t>
            </a:r>
            <a:endParaRPr lang="ru-RU" sz="1400" dirty="0">
              <a:solidFill>
                <a:schemeClr val="accent3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223312" y="3619613"/>
            <a:ext cx="2232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ФП «Социальная активность»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180" y="26747"/>
            <a:ext cx="933820" cy="54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702"/>
            <a:ext cx="9144000" cy="51712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07904" y="1027003"/>
            <a:ext cx="4032448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6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центров непрерывного повышения профессионального мастерства и квалификации педагогических работников 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 базе организаций ВО, ПО и ДПО как структурные подразделения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R="32173">
              <a:lnSpc>
                <a:spcPct val="150000"/>
              </a:lnSpc>
            </a:pPr>
            <a:r>
              <a:rPr lang="ru-RU" sz="10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динамичные методические системы, обеспечивающие</a:t>
            </a: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81001" marR="32173" indent="-381001">
              <a:buFont typeface="Wingdings" panose="05000000000000000000" pitchFamily="2" charset="2"/>
              <a:buChar char="ü"/>
            </a:pP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своевременную адаптацию педагогов к меняющимся условиям (технологии и содержание образования)</a:t>
            </a:r>
          </a:p>
          <a:p>
            <a:pPr marL="381001" marR="32173" indent="-381001">
              <a:buFont typeface="Wingdings" panose="05000000000000000000" pitchFamily="2" charset="2"/>
              <a:buChar char="ü"/>
            </a:pP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 по дальнейшей траектории профессионального совершенствования педагогов и руководителей </a:t>
            </a:r>
          </a:p>
          <a:p>
            <a:pPr marL="381001" marR="32173" indent="-381001">
              <a:buFont typeface="Wingdings" panose="05000000000000000000" pitchFamily="2" charset="2"/>
              <a:buChar char="ü"/>
            </a:pP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 в построении индивидуальных образовательных маршрутов </a:t>
            </a:r>
          </a:p>
          <a:p>
            <a:pPr marL="381001" marR="32173" indent="-381001">
              <a:buFont typeface="Wingdings" panose="05000000000000000000" pitchFamily="2" charset="2"/>
              <a:buChar char="ü"/>
            </a:pP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по эксклюзивным модулям, программам в форме стажировок и т.д.</a:t>
            </a:r>
          </a:p>
          <a:p>
            <a:endParaRPr lang="ru-RU" sz="1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5820" y="1103947"/>
            <a:ext cx="237626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1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центра 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оценки профессионального мастерства и квалификаций </a:t>
            </a:r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0427" indent="-116539">
              <a:buFont typeface="Wingdings" panose="05000000000000000000" pitchFamily="2" charset="2"/>
              <a:buChar char="ü"/>
              <a:tabLst>
                <a:tab pos="304744" algn="l"/>
              </a:tabLst>
            </a:pP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процедур добровольной независимой оценки профессиональной квалификации педагогических кадров</a:t>
            </a:r>
          </a:p>
          <a:p>
            <a:pPr marL="380427" indent="-150028">
              <a:buFont typeface="Wingdings" panose="05000000000000000000" pitchFamily="2" charset="2"/>
              <a:buChar char="ü"/>
            </a:pP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анализ запросов педагогов на овладение новыми профессиональными компетенциями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650739"/>
            <a:ext cx="79928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Задача: внедрение национальной системы учительского роста путем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создания: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27702"/>
            <a:ext cx="937214" cy="54528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172621"/>
            <a:ext cx="7488832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350" b="1" dirty="0">
                <a:solidFill>
                  <a:srgbClr val="002060"/>
                </a:solidFill>
              </a:rPr>
              <a:t>ФП «УЧИТЕЛЬ БУДУЩЕГО» </a:t>
            </a:r>
            <a:r>
              <a:rPr lang="ru-RU" sz="1350" b="1" dirty="0" smtClean="0">
                <a:solidFill>
                  <a:srgbClr val="002060"/>
                </a:solidFill>
              </a:rPr>
              <a:t>НАЦИОНАЛЬНОГО </a:t>
            </a:r>
            <a:r>
              <a:rPr lang="ru-RU" sz="1350" b="1" dirty="0">
                <a:solidFill>
                  <a:srgbClr val="002060"/>
                </a:solidFill>
              </a:rPr>
              <a:t>ПРОЕКТА «ОБРАЗОВАНИЕ»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6275" y="3619258"/>
            <a:ext cx="7528133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Финансирование (</a:t>
            </a:r>
            <a:r>
              <a:rPr lang="ru-RU" sz="11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прогнозно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РФ – 150 млн. руб. РТ – 35,1 млн. руб. на: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мебель, оборудование, вычислительную технику, программное обеспечение, ремонтные работы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6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600" y="-29587"/>
            <a:ext cx="9144000" cy="51730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84220"/>
            <a:ext cx="1080120" cy="6284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-29587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проекта стипендиальной поддержки подготовки будущих учителей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92080" y="798257"/>
            <a:ext cx="2160241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КФУ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383 чел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НГПУ –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 чел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ЕИ КФУ –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 чел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6471" y="936757"/>
            <a:ext cx="1466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2016 по 2019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55776" y="1006707"/>
            <a:ext cx="16959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533 студента 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270519" y="2166114"/>
            <a:ext cx="3261922" cy="1557764"/>
          </a:xfrm>
          <a:prstGeom prst="rect">
            <a:avLst/>
          </a:prstGeom>
          <a:solidFill>
            <a:schemeClr val="bg1"/>
          </a:solidFill>
        </p:spPr>
        <p:txBody>
          <a:bodyPr vert="horz" lIns="51435" tIns="25718" rIns="51435" bIns="2571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ru-RU" sz="105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05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Билингвальная образовательная среда:</a:t>
            </a:r>
          </a:p>
          <a:p>
            <a:pPr algn="l">
              <a:spcBef>
                <a:spcPts val="0"/>
              </a:spcBef>
            </a:pPr>
            <a:r>
              <a:rPr lang="ru-RU" sz="105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«Математика </a:t>
            </a:r>
            <a:r>
              <a:rPr lang="ru-RU" sz="105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информатика</a:t>
            </a:r>
            <a:r>
              <a:rPr lang="ru-RU" sz="1050" b="1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</a:t>
            </a: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ru-RU" sz="105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</a:t>
            </a: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0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чел. </a:t>
            </a:r>
          </a:p>
          <a:p>
            <a:pPr algn="l">
              <a:spcBef>
                <a:spcPts val="0"/>
              </a:spcBef>
            </a:pPr>
            <a:r>
              <a:rPr lang="ru-RU" sz="105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105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Математика и физика» </a:t>
            </a:r>
            <a:r>
              <a:rPr lang="ru-RU" sz="105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 </a:t>
            </a:r>
            <a:r>
              <a:rPr lang="ru-RU" sz="105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 </a:t>
            </a:r>
            <a:r>
              <a:rPr lang="ru-RU" sz="1050" b="1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чел. </a:t>
            </a:r>
            <a:endParaRPr lang="ru-RU" sz="1050" b="1" i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105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105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Иностранный (английский) язык и второй </a:t>
            </a:r>
            <a:r>
              <a:rPr lang="ru-RU" sz="105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иностранный </a:t>
            </a:r>
            <a:r>
              <a:rPr lang="ru-RU" sz="105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язык» </a:t>
            </a: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ru-RU" sz="105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27</a:t>
            </a: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050" b="1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</a:t>
            </a: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algn="l">
              <a:spcBef>
                <a:spcPts val="0"/>
              </a:spcBef>
            </a:pP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ru-RU" sz="105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Полилингвальная</a:t>
            </a:r>
            <a:r>
              <a:rPr lang="ru-RU" sz="105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среда:</a:t>
            </a:r>
          </a:p>
          <a:p>
            <a:pPr algn="l">
              <a:spcBef>
                <a:spcPts val="0"/>
              </a:spcBef>
            </a:pPr>
            <a:r>
              <a:rPr lang="ru-RU" sz="105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105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Начальное образование и преподавание предметов в начальной школе на английском языке» </a:t>
            </a: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ru-RU" sz="105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</a:t>
            </a: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050" b="1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3008" y="2166114"/>
            <a:ext cx="1326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2019 году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483768" y="2067694"/>
            <a:ext cx="24482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140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студентов-первокурсников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 – будущие учителя для работы в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полилингвальной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образовательной среде </a:t>
            </a:r>
          </a:p>
        </p:txBody>
      </p:sp>
    </p:spTree>
    <p:extLst>
      <p:ext uri="{BB962C8B-B14F-4D97-AF65-F5344CB8AC3E}">
        <p14:creationId xmlns:p14="http://schemas.microsoft.com/office/powerpoint/2010/main" val="4293057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587"/>
            <a:ext cx="9144000" cy="51730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84220"/>
            <a:ext cx="1080120" cy="6284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94966" y="151510"/>
            <a:ext cx="2339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школьных учителей в Елабуге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5524" y="79166"/>
            <a:ext cx="28803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Церемония посвящения молодых педагогов в профессию «Учитель»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2990753"/>
            <a:ext cx="32173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с 2010 года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приняли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участие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более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5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000 учителей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более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20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стран </a:t>
            </a:r>
            <a:r>
              <a:rPr lang="ru-RU" dirty="0" smtClean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проведено более</a:t>
            </a:r>
            <a:r>
              <a:rPr lang="ru-RU" b="1" dirty="0" smtClean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мастер-классов</a:t>
            </a:r>
            <a:endParaRPr lang="ru-RU" b="1" dirty="0">
              <a:solidFill>
                <a:srgbClr val="F79646">
                  <a:lumMod val="50000"/>
                </a:srgb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76360" y="2991193"/>
            <a:ext cx="27202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с 2016 года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приняли участие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8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00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молодых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учителей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более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600 наставников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411" y="1129866"/>
            <a:ext cx="2180861" cy="16356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0" t="2915" r="18209" b="5292"/>
          <a:stretch/>
        </p:blipFill>
        <p:spPr>
          <a:xfrm>
            <a:off x="1099575" y="1129866"/>
            <a:ext cx="2160240" cy="1680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9957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63"/>
            <a:ext cx="9144000" cy="51730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84220"/>
            <a:ext cx="1080120" cy="6284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03186" y="84220"/>
            <a:ext cx="5749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Грантовая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педагогических работников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0347" y="706254"/>
            <a:ext cx="705678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«Грант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роста учителей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4 номинациям «Старший учитель», «Учитель-мастер», «Учитель-наставник», «Учитель-эксперт»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ежегодно более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600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учителей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«Наш новый учитель»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ежегодно более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150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молодых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педагогов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000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Грантовая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программа Правительства Республики Татарстан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«Алгарыш»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000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Целевые гранты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«Лучший методист», «Лучший директор», «Успешная школа», «Оста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могаллим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3651870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Ежегодно из бюджета Республики Татарстан около 300 млн.рублей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3784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730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84220"/>
            <a:ext cx="1080120" cy="6284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4352" y="67219"/>
            <a:ext cx="763284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программа по развитию личностного потенциала, </a:t>
            </a:r>
          </a:p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инициированная  благотворительным фондом Сбербанка «Вклад в будущее» </a:t>
            </a:r>
          </a:p>
          <a:p>
            <a:pPr algn="ctr"/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1016883"/>
            <a:ext cx="23042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3-летняя программа по 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обучению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педагогических и управленческих команд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934657"/>
            <a:ext cx="338437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12 организаций </a:t>
            </a:r>
          </a:p>
          <a:p>
            <a:pPr lvl="0"/>
            <a:r>
              <a:rPr lang="ru-RU" b="1" dirty="0" smtClean="0">
                <a:solidFill>
                  <a:srgbClr val="00B0F0"/>
                </a:solidFill>
              </a:rPr>
              <a:t>(10 школ и 2 детских сада) </a:t>
            </a:r>
          </a:p>
          <a:p>
            <a:pPr lvl="0"/>
            <a:r>
              <a:rPr lang="ru-RU" sz="1400" b="1" i="1" dirty="0" smtClean="0">
                <a:solidFill>
                  <a:schemeClr val="accent1">
                    <a:lumMod val="75000"/>
                  </a:schemeClr>
                </a:solidFill>
              </a:rPr>
              <a:t>40% учреждений, функционирующие в сельской местности</a:t>
            </a:r>
            <a:endParaRPr lang="ru-RU" sz="1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12689" y="2859782"/>
            <a:ext cx="39372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09.08.2019.- Подписано трёхстороннее соглашение между Министерством, Сбербанком и Благотворительным фондом «Вклад в будущее» по реализации программы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341" y="2958957"/>
            <a:ext cx="2288853" cy="15259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8244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587"/>
            <a:ext cx="9144000" cy="517308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291060"/>
              </p:ext>
            </p:extLst>
          </p:nvPr>
        </p:nvGraphicFramePr>
        <p:xfrm>
          <a:off x="514412" y="369332"/>
          <a:ext cx="7704856" cy="4584022"/>
        </p:xfrm>
        <a:graphic>
          <a:graphicData uri="http://schemas.openxmlformats.org/drawingml/2006/table">
            <a:tbl>
              <a:tblPr firstRow="1" firstCol="1" bandRow="1"/>
              <a:tblGrid>
                <a:gridCol w="313172">
                  <a:extLst>
                    <a:ext uri="{9D8B030D-6E8A-4147-A177-3AD203B41FA5}">
                      <a16:colId xmlns:a16="http://schemas.microsoft.com/office/drawing/2014/main" val="1616099525"/>
                    </a:ext>
                  </a:extLst>
                </a:gridCol>
                <a:gridCol w="2135100">
                  <a:extLst>
                    <a:ext uri="{9D8B030D-6E8A-4147-A177-3AD203B41FA5}">
                      <a16:colId xmlns:a16="http://schemas.microsoft.com/office/drawing/2014/main" val="2073903739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182575999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85396681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638733739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3123014006"/>
                    </a:ext>
                  </a:extLst>
                </a:gridCol>
              </a:tblGrid>
              <a:tr h="2924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№п/п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ДПО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Запланированное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слушателей через ИС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Подтвердили в модуле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Оплачено за прошедших ПК 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1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полугодие 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финансирования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 общего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объема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0545334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КФУ (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ИФМК, центр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UNIVERSUM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5577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3227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2671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42, 2%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0360545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НГПУ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2916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1901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1561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45, 5%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0916834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ЕИ КФУ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1461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887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626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40, 1%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966211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ЦСГО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745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46,4%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187695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педколледж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273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25%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8922573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РЦВР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166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31%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1061099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педколледж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262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262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работе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628198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Академия менеджмента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286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173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47, 2%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5610245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Нижнекамский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педколледж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128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128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71, 1%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5018378"/>
                  </a:ext>
                </a:extLst>
              </a:tr>
              <a:tr h="18499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Академия</a:t>
                      </a:r>
                      <a:r>
                        <a:rPr lang="ru-RU" sz="105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наук РТ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166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4935354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КИУ (ИЭУП)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164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работе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3663409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КГИК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146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44,5%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9719864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ПГАФКСиТ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117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97%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047523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НГТТИ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работе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5721923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строит.колледж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работе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4537113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ИДПО МК РТ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работе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642367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РАНХиГС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работе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118036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ТИСБИ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3721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Кукморский</a:t>
                      </a: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агр</a:t>
                      </a: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колледж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2079204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</a:t>
                      </a:r>
                      <a:r>
                        <a:rPr lang="ru-RU" sz="105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ИРО РТ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5450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3145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658052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НЦБДЖ</a:t>
                      </a:r>
                      <a:endParaRPr lang="ru-RU" sz="105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105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5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5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826822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ИНО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5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r>
                        <a:rPr lang="ru-RU" sz="105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63802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Общий итог: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18 818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10820</a:t>
                      </a:r>
                      <a:endParaRPr lang="ru-RU" sz="105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6 491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48%</a:t>
                      </a: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802592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50537" y="0"/>
            <a:ext cx="682751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/>
            <a:r>
              <a:rPr lang="ru-RU" b="1" dirty="0" smtClean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Персонифицированная модель повышения квалификации </a:t>
            </a:r>
            <a:endParaRPr lang="ru-RU" b="1" dirty="0">
              <a:solidFill>
                <a:srgbClr val="C00000"/>
              </a:solidFill>
              <a:latin typeface="Garamond" panose="02020404030301010803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180" y="26747"/>
            <a:ext cx="933820" cy="54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63438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19274</TotalTime>
  <Words>962</Words>
  <Application>Microsoft Office PowerPoint</Application>
  <PresentationFormat>Экран (16:9)</PresentationFormat>
  <Paragraphs>242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Garamond</vt:lpstr>
      <vt:lpstr>Times New Roman</vt:lpstr>
      <vt:lpstr>Wingdings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Финансирование за обучение отдельных направлений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Гузель Гиниатуллина</cp:lastModifiedBy>
  <cp:revision>814</cp:revision>
  <cp:lastPrinted>2019-08-29T08:39:16Z</cp:lastPrinted>
  <dcterms:created xsi:type="dcterms:W3CDTF">2015-10-13T08:15:21Z</dcterms:created>
  <dcterms:modified xsi:type="dcterms:W3CDTF">2019-09-26T14:22:48Z</dcterms:modified>
</cp:coreProperties>
</file>